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4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dsp.org/wp-content/uploads/2018/02/PCPID-2017_-Americas-Direct-Support-Workforce-Crisis-low-re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Direct Support Professionals:</a:t>
            </a:r>
            <a:br>
              <a:rPr lang="en-US" dirty="0"/>
            </a:br>
            <a:r>
              <a:rPr lang="en-US" dirty="0"/>
              <a:t>A Pathway to certification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By: Matthew James, Director of Clinical Operations</a:t>
            </a:r>
          </a:p>
          <a:p>
            <a:r>
              <a:rPr lang="en-US" dirty="0"/>
              <a:t>Grant Funded by:  The Winston Salem Foundation</a:t>
            </a:r>
          </a:p>
          <a:p>
            <a:r>
              <a:rPr lang="en-US" dirty="0"/>
              <a:t>Agency: Horizons Residential Care Center</a:t>
            </a:r>
          </a:p>
        </p:txBody>
      </p:sp>
    </p:spTree>
    <p:extLst>
      <p:ext uri="{BB962C8B-B14F-4D97-AF65-F5344CB8AC3E}">
        <p14:creationId xmlns:p14="http://schemas.microsoft.com/office/powerpoint/2010/main" val="4253685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15760"/>
            <a:ext cx="7729728" cy="1188720"/>
          </a:xfrm>
        </p:spPr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558834"/>
            <a:ext cx="10110651" cy="49116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Some quick facts about our crisis:</a:t>
            </a:r>
          </a:p>
          <a:p>
            <a:pPr lvl="0"/>
            <a:r>
              <a:rPr lang="en-US" sz="2000" dirty="0"/>
              <a:t>Average DSP wages are $10.72 per hour</a:t>
            </a:r>
          </a:p>
          <a:p>
            <a:pPr lvl="0"/>
            <a:r>
              <a:rPr lang="en-US" sz="2000" dirty="0"/>
              <a:t>Average DSP waged below the federal poverty level for a family of four</a:t>
            </a:r>
          </a:p>
          <a:p>
            <a:pPr lvl="0"/>
            <a:r>
              <a:rPr lang="en-US" sz="2000" dirty="0"/>
              <a:t>Half of DSPs relying on government-funded and mean-tested benefits</a:t>
            </a:r>
          </a:p>
          <a:p>
            <a:pPr lvl="0"/>
            <a:r>
              <a:rPr lang="en-US" sz="2000" dirty="0"/>
              <a:t>Most DSPs working two or three jobs</a:t>
            </a:r>
          </a:p>
          <a:p>
            <a:pPr lvl="0"/>
            <a:r>
              <a:rPr lang="en-US" sz="2000" dirty="0"/>
              <a:t>Average annual DSP turnover rates of 45 percent.  Up to 76% percent reported</a:t>
            </a:r>
          </a:p>
          <a:p>
            <a:pPr lvl="0"/>
            <a:r>
              <a:rPr lang="en-US" sz="2000" dirty="0"/>
              <a:t>Average agency vacancy rates of more than 9 percent (the </a:t>
            </a:r>
            <a:r>
              <a:rPr lang="en-US" sz="2000" i="1" dirty="0"/>
              <a:t>Report to the President 2017: America’s Direct Support Workforce Crisis, </a:t>
            </a:r>
            <a:r>
              <a:rPr lang="en-US" sz="2000" u="sng" dirty="0">
                <a:hlinkClick r:id="rId2"/>
              </a:rPr>
              <a:t>https://www.nadsp.org/wp-content/uploads/2018/02/PCPID-2017_-Americas-Direct-Support-Workforce-Crisis-low-res.pdf</a:t>
            </a:r>
            <a:r>
              <a:rPr lang="en-US" sz="2000" b="1" i="1" dirty="0"/>
              <a:t>.</a:t>
            </a:r>
            <a:endParaRPr lang="en-US" sz="2000" dirty="0"/>
          </a:p>
          <a:p>
            <a:r>
              <a:rPr lang="en-US" sz="2000" dirty="0"/>
              <a:t>There are 755+ people with intellectual and developmental disabilities in Forsyth County on the Innovations Waivers Registry of Unmet Needs Waitlist and over 14,000 Statewide. </a:t>
            </a:r>
          </a:p>
        </p:txBody>
      </p:sp>
    </p:spTree>
    <p:extLst>
      <p:ext uri="{BB962C8B-B14F-4D97-AF65-F5344CB8AC3E}">
        <p14:creationId xmlns:p14="http://schemas.microsoft.com/office/powerpoint/2010/main" val="4596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679" y="257872"/>
            <a:ext cx="7729728" cy="1188720"/>
          </a:xfrm>
        </p:spPr>
        <p:txBody>
          <a:bodyPr/>
          <a:lstStyle/>
          <a:p>
            <a:r>
              <a:rPr lang="en-US" dirty="0"/>
              <a:t>Purpose of the Grant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5953" y="1464013"/>
            <a:ext cx="7729728" cy="3101983"/>
          </a:xfrm>
        </p:spPr>
        <p:txBody>
          <a:bodyPr/>
          <a:lstStyle/>
          <a:p>
            <a:r>
              <a:rPr lang="en-US" dirty="0"/>
              <a:t>The Grant seeks to: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836301"/>
              </p:ext>
            </p:extLst>
          </p:nvPr>
        </p:nvGraphicFramePr>
        <p:xfrm>
          <a:off x="1375953" y="1773271"/>
          <a:ext cx="10180320" cy="5094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4070">
                  <a:extLst>
                    <a:ext uri="{9D8B030D-6E8A-4147-A177-3AD203B41FA5}">
                      <a16:colId xmlns:a16="http://schemas.microsoft.com/office/drawing/2014/main" val="3508537123"/>
                    </a:ext>
                  </a:extLst>
                </a:gridCol>
                <a:gridCol w="2995748">
                  <a:extLst>
                    <a:ext uri="{9D8B030D-6E8A-4147-A177-3AD203B41FA5}">
                      <a16:colId xmlns:a16="http://schemas.microsoft.com/office/drawing/2014/main" val="759062289"/>
                    </a:ext>
                  </a:extLst>
                </a:gridCol>
                <a:gridCol w="3579223">
                  <a:extLst>
                    <a:ext uri="{9D8B030D-6E8A-4147-A177-3AD203B41FA5}">
                      <a16:colId xmlns:a16="http://schemas.microsoft.com/office/drawing/2014/main" val="3913790685"/>
                    </a:ext>
                  </a:extLst>
                </a:gridCol>
                <a:gridCol w="2621279">
                  <a:extLst>
                    <a:ext uri="{9D8B030D-6E8A-4147-A177-3AD203B41FA5}">
                      <a16:colId xmlns:a16="http://schemas.microsoft.com/office/drawing/2014/main" val="3661763309"/>
                    </a:ext>
                  </a:extLst>
                </a:gridCol>
              </a:tblGrid>
              <a:tr h="5928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Improve Wages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Financial data from willing provider agencies; 3 year tracking average wages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$15 hourly minimum within 3 years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584858"/>
                  </a:ext>
                </a:extLst>
              </a:tr>
              <a:tr h="20086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Establish centralized workforce database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Number of agencies that utilize the platform for hiring purposes; number of colleges/universities that utilize the program to load graduated students; number of potential employees loaded into the portal; number of self-directed service users connected to the electronic data-base.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Reduce the number of unstaffed hours by 10% or more (MCO provided data, if available).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OR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Assess a baseline of connected stakeholders after year one and set incremental target of 10-25% more each year after depending on network capacity.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extLst>
                  <a:ext uri="{0D108BD9-81ED-4DB2-BD59-A6C34878D82A}">
                    <a16:rowId xmlns:a16="http://schemas.microsoft.com/office/drawing/2014/main" val="2112854670"/>
                  </a:ext>
                </a:extLst>
              </a:tr>
              <a:tr h="8034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Create a positive image of profession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Feedback to media campaigns.  Tools will vary by campaign.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Build awareness of critical importance of profession and potential for livable wages, career development, good benefits, and work-life balance.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115095"/>
                  </a:ext>
                </a:extLst>
              </a:tr>
              <a:tr h="12051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Create a Direct Support Professional certificate/curriculum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Adopted by credentialed colleges and universities for implementation.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Ensure that sufficient universities and colleges within Winston Salem/ Forsyth County region provide access to the coursework to sustain the workforce demand (first year goal of 2; one or more each year after for two years).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407" marR="30407" marT="0" marB="0"/>
                </a:tc>
                <a:extLst>
                  <a:ext uri="{0D108BD9-81ED-4DB2-BD59-A6C34878D82A}">
                    <a16:rowId xmlns:a16="http://schemas.microsoft.com/office/drawing/2014/main" val="4134052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054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33172"/>
            <a:ext cx="7729728" cy="1188720"/>
          </a:xfrm>
        </p:spPr>
        <p:txBody>
          <a:bodyPr/>
          <a:lstStyle/>
          <a:p>
            <a:r>
              <a:rPr lang="en-US" dirty="0"/>
              <a:t>Current Updates and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508" y="1540764"/>
            <a:ext cx="10040983" cy="3806299"/>
          </a:xfrm>
        </p:spPr>
        <p:txBody>
          <a:bodyPr>
            <a:noAutofit/>
          </a:bodyPr>
          <a:lstStyle/>
          <a:p>
            <a:r>
              <a:rPr lang="en-US" sz="2400" dirty="0"/>
              <a:t>Partnered with Mt. Eagle College &amp; University to offer the pilot DSP certification program.  Launch Jan. 2021</a:t>
            </a:r>
          </a:p>
          <a:p>
            <a:r>
              <a:rPr lang="en-US" sz="2400" dirty="0"/>
              <a:t>Developed a dynamic team of stakeholders to inform this project (DHSR, DMH. MCO reps, Provider agencies, Self-directed service recipients, etc.</a:t>
            </a:r>
          </a:p>
          <a:p>
            <a:r>
              <a:rPr lang="en-US" sz="2400" dirty="0"/>
              <a:t>Designed a hybrid program (online &amp; in-person) with a paid internship/work experience.</a:t>
            </a:r>
          </a:p>
          <a:p>
            <a:r>
              <a:rPr lang="en-US" sz="2400" dirty="0"/>
              <a:t>NC Rapid Resource- funding and building a database to house graduates</a:t>
            </a:r>
          </a:p>
          <a:p>
            <a:r>
              <a:rPr lang="en-US" sz="2400" dirty="0"/>
              <a:t>Found sustainability funding in partnership with NC Works</a:t>
            </a:r>
          </a:p>
          <a:p>
            <a:pPr lvl="1"/>
            <a:r>
              <a:rPr lang="en-US" sz="2000" dirty="0"/>
              <a:t>For existing employees</a:t>
            </a:r>
          </a:p>
          <a:p>
            <a:pPr lvl="1"/>
            <a:r>
              <a:rPr lang="en-US" sz="2000" dirty="0"/>
              <a:t>Young unemployed adults</a:t>
            </a:r>
          </a:p>
          <a:p>
            <a:pPr lvl="1"/>
            <a:r>
              <a:rPr lang="en-US" sz="2000" dirty="0"/>
              <a:t>People without employment</a:t>
            </a:r>
          </a:p>
          <a:p>
            <a:pPr marL="2286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22920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1" y="2638044"/>
            <a:ext cx="10502536" cy="3101983"/>
          </a:xfrm>
        </p:spPr>
        <p:txBody>
          <a:bodyPr/>
          <a:lstStyle/>
          <a:p>
            <a:r>
              <a:rPr lang="en-US" sz="2400" dirty="0"/>
              <a:t>Bringing in Community College Stakeholders to help broaden access to the program</a:t>
            </a:r>
          </a:p>
          <a:p>
            <a:r>
              <a:rPr lang="en-US" sz="2400" dirty="0"/>
              <a:t>Receive adoption and acceptance from Providers State-wide</a:t>
            </a:r>
          </a:p>
          <a:p>
            <a:r>
              <a:rPr lang="en-US" sz="2400" dirty="0"/>
              <a:t>Ensure long-term funding sustainability</a:t>
            </a:r>
          </a:p>
          <a:p>
            <a:r>
              <a:rPr lang="en-US" sz="2400" dirty="0"/>
              <a:t>Bring in more stakeholders to inform this project</a:t>
            </a:r>
          </a:p>
          <a:p>
            <a:r>
              <a:rPr lang="en-US" sz="2400" dirty="0"/>
              <a:t>Combine this effort with other efforts to support the workforce development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39387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202</TotalTime>
  <Words>530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Gill Sans MT</vt:lpstr>
      <vt:lpstr>Parcel</vt:lpstr>
      <vt:lpstr>Direct Support Professionals: A Pathway to certification</vt:lpstr>
      <vt:lpstr>The Problem</vt:lpstr>
      <vt:lpstr>Purpose of the Grant</vt:lpstr>
      <vt:lpstr>Current Updates and progress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Support Professionals: A Pathway to certification</dc:title>
  <dc:creator>Matthew James</dc:creator>
  <cp:lastModifiedBy>Lisa Sprinkle</cp:lastModifiedBy>
  <cp:revision>7</cp:revision>
  <dcterms:created xsi:type="dcterms:W3CDTF">2020-08-10T12:25:11Z</dcterms:created>
  <dcterms:modified xsi:type="dcterms:W3CDTF">2020-08-10T15:50:06Z</dcterms:modified>
</cp:coreProperties>
</file>